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86" r:id="rId4"/>
    <p:sldId id="292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89" r:id="rId16"/>
    <p:sldId id="293" r:id="rId17"/>
    <p:sldId id="288" r:id="rId18"/>
    <p:sldId id="275" r:id="rId19"/>
    <p:sldId id="276" r:id="rId20"/>
    <p:sldId id="294" r:id="rId21"/>
    <p:sldId id="257" r:id="rId22"/>
    <p:sldId id="284" r:id="rId23"/>
    <p:sldId id="270" r:id="rId24"/>
    <p:sldId id="277" r:id="rId25"/>
    <p:sldId id="278" r:id="rId26"/>
    <p:sldId id="279" r:id="rId27"/>
    <p:sldId id="291" r:id="rId28"/>
    <p:sldId id="271" r:id="rId29"/>
    <p:sldId id="283" r:id="rId30"/>
    <p:sldId id="272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15AB-6CBA-4C70-BAB3-4197A9D49B1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4C29-F08C-459F-AC90-BD6B897E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s13.pikabu.ru/post_img/big/2021/02/11/6/1613030686164810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3.infourok.ru/uploads/ex/136e/0003bced-72b6f0f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80921" cy="65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407196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 виду он как рыжий мяч,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Только вот не мчится вскачь.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нём полезный витамин —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 спелый...</a:t>
            </a:r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1214446" cy="1167737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649addee332fab28e324c189d6e800a9-100-144&amp;n=21"/>
          <p:cNvPicPr>
            <a:picLocks noChangeAspect="1" noChangeArrowheads="1"/>
          </p:cNvPicPr>
          <p:nvPr/>
        </p:nvPicPr>
        <p:blipFill>
          <a:blip r:embed="rId3"/>
          <a:srcRect l="4464" t="15000" r="6249" b="9999"/>
          <a:stretch>
            <a:fillRect/>
          </a:stretch>
        </p:blipFill>
        <p:spPr bwMode="auto">
          <a:xfrm>
            <a:off x="285720" y="1071546"/>
            <a:ext cx="1143008" cy="857256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d2d049fa9a6623a44f8923148949c2e3-9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1045840" cy="857246"/>
          </a:xfrm>
          <a:prstGeom prst="rect">
            <a:avLst/>
          </a:prstGeom>
          <a:noFill/>
        </p:spPr>
      </p:pic>
      <p:pic>
        <p:nvPicPr>
          <p:cNvPr id="21506" name="Picture 2" descr="http://im1-tub-ru.yandex.net/i?id=33db1d4cd3c2f0fdb6fbb6e4d78b7ae1-51-144&amp;n=21"/>
          <p:cNvPicPr>
            <a:picLocks noChangeAspect="1" noChangeArrowheads="1"/>
          </p:cNvPicPr>
          <p:nvPr/>
        </p:nvPicPr>
        <p:blipFill>
          <a:blip r:embed="rId5"/>
          <a:srcRect l="23886" t="5000" r="23566" b="9999"/>
          <a:stretch>
            <a:fillRect/>
          </a:stretch>
        </p:blipFill>
        <p:spPr bwMode="auto">
          <a:xfrm>
            <a:off x="500034" y="2500306"/>
            <a:ext cx="571504" cy="883233"/>
          </a:xfrm>
          <a:prstGeom prst="rect">
            <a:avLst/>
          </a:prstGeom>
          <a:noFill/>
        </p:spPr>
      </p:pic>
      <p:pic>
        <p:nvPicPr>
          <p:cNvPr id="22530" name="Picture 2" descr="http://im0-tub-ru.yandex.net/i?id=768b141dcbe9f50bb9c6c9760fdfe38c-54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786058"/>
            <a:ext cx="953449" cy="928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407196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Фрукт похож на шишку ели,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Мы рискнули — шишку съели...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Самый лучший, высший класс —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Спелый, сочный ...</a:t>
            </a:r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1214446" cy="1167737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649addee332fab28e324c189d6e800a9-100-144&amp;n=21"/>
          <p:cNvPicPr>
            <a:picLocks noChangeAspect="1" noChangeArrowheads="1"/>
          </p:cNvPicPr>
          <p:nvPr/>
        </p:nvPicPr>
        <p:blipFill>
          <a:blip r:embed="rId3"/>
          <a:srcRect l="4464" t="15000" r="6249" b="9999"/>
          <a:stretch>
            <a:fillRect/>
          </a:stretch>
        </p:blipFill>
        <p:spPr bwMode="auto">
          <a:xfrm>
            <a:off x="285720" y="1071546"/>
            <a:ext cx="1143008" cy="857256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d2d049fa9a6623a44f8923148949c2e3-9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1045840" cy="857246"/>
          </a:xfrm>
          <a:prstGeom prst="rect">
            <a:avLst/>
          </a:prstGeom>
          <a:noFill/>
        </p:spPr>
      </p:pic>
      <p:pic>
        <p:nvPicPr>
          <p:cNvPr id="21506" name="Picture 2" descr="http://im1-tub-ru.yandex.net/i?id=33db1d4cd3c2f0fdb6fbb6e4d78b7ae1-51-144&amp;n=21"/>
          <p:cNvPicPr>
            <a:picLocks noChangeAspect="1" noChangeArrowheads="1"/>
          </p:cNvPicPr>
          <p:nvPr/>
        </p:nvPicPr>
        <p:blipFill>
          <a:blip r:embed="rId5"/>
          <a:srcRect l="23886" t="5000" r="23566" b="9999"/>
          <a:stretch>
            <a:fillRect/>
          </a:stretch>
        </p:blipFill>
        <p:spPr bwMode="auto">
          <a:xfrm>
            <a:off x="500034" y="2500306"/>
            <a:ext cx="571504" cy="883233"/>
          </a:xfrm>
          <a:prstGeom prst="rect">
            <a:avLst/>
          </a:prstGeom>
          <a:noFill/>
        </p:spPr>
      </p:pic>
      <p:pic>
        <p:nvPicPr>
          <p:cNvPr id="22530" name="Picture 2" descr="http://im0-tub-ru.yandex.net/i?id=768b141dcbe9f50bb9c6c9760fdfe38c-54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786058"/>
            <a:ext cx="953449" cy="928684"/>
          </a:xfrm>
          <a:prstGeom prst="rect">
            <a:avLst/>
          </a:prstGeom>
          <a:noFill/>
        </p:spPr>
      </p:pic>
      <p:pic>
        <p:nvPicPr>
          <p:cNvPr id="23554" name="Picture 2" descr="http://im3-tub-ru.yandex.net/i?id=9c071d7674742f70b9b62768ad203da4-60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429000"/>
            <a:ext cx="706889" cy="65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407196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Груша, яблоко, банан,</a:t>
            </a:r>
          </a:p>
          <a:p>
            <a:r>
              <a:rPr lang="ru-RU" dirty="0">
                <a:solidFill>
                  <a:schemeClr val="tx1"/>
                </a:solidFill>
              </a:rPr>
              <a:t>Ананас из жарких стран.</a:t>
            </a:r>
          </a:p>
          <a:p>
            <a:r>
              <a:rPr lang="ru-RU" dirty="0">
                <a:solidFill>
                  <a:schemeClr val="tx1"/>
                </a:solidFill>
              </a:rPr>
              <a:t>Эти вкусные продукты</a:t>
            </a:r>
          </a:p>
          <a:p>
            <a:r>
              <a:rPr lang="ru-RU" dirty="0">
                <a:solidFill>
                  <a:schemeClr val="tx1"/>
                </a:solidFill>
              </a:rPr>
              <a:t>Вместе все зовутся...</a:t>
            </a:r>
            <a:r>
              <a:rPr lang="ru-RU" dirty="0"/>
              <a:t> </a:t>
            </a:r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1214446" cy="1167737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649addee332fab28e324c189d6e800a9-100-144&amp;n=21"/>
          <p:cNvPicPr>
            <a:picLocks noChangeAspect="1" noChangeArrowheads="1"/>
          </p:cNvPicPr>
          <p:nvPr/>
        </p:nvPicPr>
        <p:blipFill>
          <a:blip r:embed="rId3"/>
          <a:srcRect l="4464" t="15000" r="6249" b="9999"/>
          <a:stretch>
            <a:fillRect/>
          </a:stretch>
        </p:blipFill>
        <p:spPr bwMode="auto">
          <a:xfrm>
            <a:off x="285720" y="1071546"/>
            <a:ext cx="1143008" cy="857256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d2d049fa9a6623a44f8923148949c2e3-9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1045840" cy="857246"/>
          </a:xfrm>
          <a:prstGeom prst="rect">
            <a:avLst/>
          </a:prstGeom>
          <a:noFill/>
        </p:spPr>
      </p:pic>
      <p:pic>
        <p:nvPicPr>
          <p:cNvPr id="21506" name="Picture 2" descr="http://im1-tub-ru.yandex.net/i?id=33db1d4cd3c2f0fdb6fbb6e4d78b7ae1-51-144&amp;n=21"/>
          <p:cNvPicPr>
            <a:picLocks noChangeAspect="1" noChangeArrowheads="1"/>
          </p:cNvPicPr>
          <p:nvPr/>
        </p:nvPicPr>
        <p:blipFill>
          <a:blip r:embed="rId5"/>
          <a:srcRect l="23886" t="5000" r="23566" b="9999"/>
          <a:stretch>
            <a:fillRect/>
          </a:stretch>
        </p:blipFill>
        <p:spPr bwMode="auto">
          <a:xfrm>
            <a:off x="500034" y="2500306"/>
            <a:ext cx="571504" cy="883233"/>
          </a:xfrm>
          <a:prstGeom prst="rect">
            <a:avLst/>
          </a:prstGeom>
          <a:noFill/>
        </p:spPr>
      </p:pic>
      <p:pic>
        <p:nvPicPr>
          <p:cNvPr id="22530" name="Picture 2" descr="http://im0-tub-ru.yandex.net/i?id=768b141dcbe9f50bb9c6c9760fdfe38c-54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786058"/>
            <a:ext cx="953449" cy="928684"/>
          </a:xfrm>
          <a:prstGeom prst="rect">
            <a:avLst/>
          </a:prstGeom>
          <a:noFill/>
        </p:spPr>
      </p:pic>
      <p:pic>
        <p:nvPicPr>
          <p:cNvPr id="23554" name="Picture 2" descr="http://im3-tub-ru.yandex.net/i?id=9c071d7674742f70b9b62768ad203da4-60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429000"/>
            <a:ext cx="706889" cy="658592"/>
          </a:xfrm>
          <a:prstGeom prst="rect">
            <a:avLst/>
          </a:prstGeom>
          <a:noFill/>
        </p:spPr>
      </p:pic>
      <p:pic>
        <p:nvPicPr>
          <p:cNvPr id="26626" name="Picture 2" descr="http://riddle.su/icons/pineapple256.png"/>
          <p:cNvPicPr>
            <a:picLocks noChangeAspect="1" noChangeArrowheads="1"/>
          </p:cNvPicPr>
          <p:nvPr/>
        </p:nvPicPr>
        <p:blipFill>
          <a:blip r:embed="rId8"/>
          <a:srcRect l="13329" t="20002" r="20004" b="-6669"/>
          <a:stretch>
            <a:fillRect/>
          </a:stretch>
        </p:blipFill>
        <p:spPr bwMode="auto">
          <a:xfrm>
            <a:off x="214282" y="4214818"/>
            <a:ext cx="71438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407196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Какое слово получилось в выделенных клетках?</a:t>
            </a:r>
            <a:endParaRPr lang="ru-RU" dirty="0"/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1214446" cy="1167737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649addee332fab28e324c189d6e800a9-100-144&amp;n=21"/>
          <p:cNvPicPr>
            <a:picLocks noChangeAspect="1" noChangeArrowheads="1"/>
          </p:cNvPicPr>
          <p:nvPr/>
        </p:nvPicPr>
        <p:blipFill>
          <a:blip r:embed="rId3"/>
          <a:srcRect l="4464" t="15000" r="6249" b="9999"/>
          <a:stretch>
            <a:fillRect/>
          </a:stretch>
        </p:blipFill>
        <p:spPr bwMode="auto">
          <a:xfrm>
            <a:off x="285720" y="1071546"/>
            <a:ext cx="1143008" cy="857256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d2d049fa9a6623a44f8923148949c2e3-9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1045840" cy="857246"/>
          </a:xfrm>
          <a:prstGeom prst="rect">
            <a:avLst/>
          </a:prstGeom>
          <a:noFill/>
        </p:spPr>
      </p:pic>
      <p:pic>
        <p:nvPicPr>
          <p:cNvPr id="21506" name="Picture 2" descr="http://im1-tub-ru.yandex.net/i?id=33db1d4cd3c2f0fdb6fbb6e4d78b7ae1-51-144&amp;n=21"/>
          <p:cNvPicPr>
            <a:picLocks noChangeAspect="1" noChangeArrowheads="1"/>
          </p:cNvPicPr>
          <p:nvPr/>
        </p:nvPicPr>
        <p:blipFill>
          <a:blip r:embed="rId5"/>
          <a:srcRect l="23886" t="5000" r="23566" b="9999"/>
          <a:stretch>
            <a:fillRect/>
          </a:stretch>
        </p:blipFill>
        <p:spPr bwMode="auto">
          <a:xfrm>
            <a:off x="500034" y="2500306"/>
            <a:ext cx="571504" cy="883233"/>
          </a:xfrm>
          <a:prstGeom prst="rect">
            <a:avLst/>
          </a:prstGeom>
          <a:noFill/>
        </p:spPr>
      </p:pic>
      <p:pic>
        <p:nvPicPr>
          <p:cNvPr id="22530" name="Picture 2" descr="http://im0-tub-ru.yandex.net/i?id=768b141dcbe9f50bb9c6c9760fdfe38c-54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786058"/>
            <a:ext cx="953449" cy="928684"/>
          </a:xfrm>
          <a:prstGeom prst="rect">
            <a:avLst/>
          </a:prstGeom>
          <a:noFill/>
        </p:spPr>
      </p:pic>
      <p:pic>
        <p:nvPicPr>
          <p:cNvPr id="23554" name="Picture 2" descr="http://im3-tub-ru.yandex.net/i?id=9c071d7674742f70b9b62768ad203da4-60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429000"/>
            <a:ext cx="706889" cy="658592"/>
          </a:xfrm>
          <a:prstGeom prst="rect">
            <a:avLst/>
          </a:prstGeom>
          <a:noFill/>
        </p:spPr>
      </p:pic>
      <p:pic>
        <p:nvPicPr>
          <p:cNvPr id="26626" name="Picture 2" descr="http://riddle.su/icons/pineapple256.png"/>
          <p:cNvPicPr>
            <a:picLocks noChangeAspect="1" noChangeArrowheads="1"/>
          </p:cNvPicPr>
          <p:nvPr/>
        </p:nvPicPr>
        <p:blipFill>
          <a:blip r:embed="rId8"/>
          <a:srcRect l="13329" t="20002" r="20004" b="-6669"/>
          <a:stretch>
            <a:fillRect/>
          </a:stretch>
        </p:blipFill>
        <p:spPr bwMode="auto">
          <a:xfrm>
            <a:off x="214282" y="4214818"/>
            <a:ext cx="714380" cy="928694"/>
          </a:xfrm>
          <a:prstGeom prst="rect">
            <a:avLst/>
          </a:prstGeom>
          <a:noFill/>
        </p:spPr>
      </p:pic>
      <p:pic>
        <p:nvPicPr>
          <p:cNvPr id="27650" name="Picture 2" descr="Избербашская СОШ 10 (Избербаш) &quot; Организация питания в школ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4857760"/>
            <a:ext cx="21336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330824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Казимир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2468616"/>
            <a:ext cx="7776864" cy="408959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Придумал слово «витамин»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 – жизнь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человеку необходимы витамины, чтобы хорошо расти, иметь крепкие зубы, чтобы не огорчаться и не плакать по пустякам, чтобы реже простужаться, быстрее выздоравливать.</a:t>
            </a:r>
          </a:p>
          <a:p>
            <a:pPr marL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6-7 лет надо съедать в день 500-600 г овощей и фруктов.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916832"/>
            <a:ext cx="8075240" cy="4209331"/>
          </a:xfrm>
        </p:spPr>
        <p:txBody>
          <a:bodyPr>
            <a:normAutofit/>
          </a:bodyPr>
          <a:lstStyle/>
          <a:p>
            <a:r>
              <a:rPr lang="ru-RU" dirty="0" smtClean="0"/>
              <a:t>  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История открытия витаминов человечеством. Исторические предпосылки изучения витами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3492"/>
            <a:ext cx="3000396" cy="2225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www.o-detstve.ru/assets/images/165839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обходимы"/>
          <p:cNvPicPr>
            <a:picLocks noChangeAspect="1" noChangeArrowheads="1"/>
          </p:cNvPicPr>
          <p:nvPr/>
        </p:nvPicPr>
        <p:blipFill>
          <a:blip r:embed="rId2"/>
          <a:srcRect l="4018" t="8437" r="69866" b="73750"/>
          <a:stretch>
            <a:fillRect/>
          </a:stretch>
        </p:blipFill>
        <p:spPr bwMode="auto">
          <a:xfrm>
            <a:off x="928662" y="1714488"/>
            <a:ext cx="2786082" cy="13573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509120"/>
            <a:ext cx="35301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вы хотите хорошо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асти, хорошо видеть и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иметь крепкие зубы,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вам нужен я!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357298"/>
            <a:ext cx="2455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капуста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857496"/>
            <a:ext cx="2811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морковь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572008"/>
            <a:ext cx="34384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омидоры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https://ds05.infourok.ru/uploads/ex/068a/000d1261-ff66e98b/img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" y="704099"/>
            <a:ext cx="4143375" cy="315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обходимы"/>
          <p:cNvPicPr>
            <a:picLocks noChangeAspect="1" noChangeArrowheads="1"/>
          </p:cNvPicPr>
          <p:nvPr/>
        </p:nvPicPr>
        <p:blipFill>
          <a:blip r:embed="rId2"/>
          <a:srcRect l="30134" t="8438" r="44420" b="72812"/>
          <a:stretch>
            <a:fillRect/>
          </a:stretch>
        </p:blipFill>
        <p:spPr bwMode="auto">
          <a:xfrm>
            <a:off x="714348" y="642918"/>
            <a:ext cx="2714644" cy="1428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071942"/>
            <a:ext cx="32415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вы хотите быть сильными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иметь хороший аппетит и не хотите огорчаться и плакать по пустякам,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вам нужен я!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0281" y="1214422"/>
            <a:ext cx="2857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кукуруза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3683" y="2143116"/>
            <a:ext cx="2486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бананы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6378" y="3071810"/>
            <a:ext cx="1616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7267" y="4071942"/>
            <a:ext cx="3138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абрикосы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https://ds05.infourok.ru/uploads/ex/111a/00145c69-d4dd7882/1/img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285735"/>
            <a:ext cx="4231953" cy="27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еобходимы"/>
          <p:cNvPicPr>
            <a:picLocks noChangeAspect="1" noChangeArrowheads="1"/>
          </p:cNvPicPr>
          <p:nvPr/>
        </p:nvPicPr>
        <p:blipFill>
          <a:blip r:embed="rId2"/>
          <a:srcRect l="56250" t="8438" r="18304" b="72812"/>
          <a:stretch>
            <a:fillRect/>
          </a:stretch>
        </p:blipFill>
        <p:spPr bwMode="auto">
          <a:xfrm>
            <a:off x="857224" y="428604"/>
            <a:ext cx="2714644" cy="1428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07129" y="1000108"/>
            <a:ext cx="19607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иви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дыня 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5638" y="3216098"/>
            <a:ext cx="23787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лук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365104"/>
            <a:ext cx="2527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лимон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005064"/>
            <a:ext cx="35719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вы хотите реже простужаться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быть бодрыми, быстрее выздоравливать после болезни, 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вам нужен я!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4072536" cy="278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400600" cy="3705275"/>
          </a:xfrm>
        </p:spPr>
        <p:txBody>
          <a:bodyPr/>
          <a:lstStyle/>
          <a:p>
            <a:r>
              <a:rPr lang="ru-RU" dirty="0" smtClean="0"/>
              <a:t>Пища должна быть разнообразной</a:t>
            </a:r>
            <a:endParaRPr lang="ru-RU" dirty="0"/>
          </a:p>
        </p:txBody>
      </p:sp>
      <p:pic>
        <p:nvPicPr>
          <p:cNvPr id="4" name="Рисунок 3" descr="https://avatars.mds.yandex.net/get-zen_doc/3690562/pub_5f10ff1dcfe4dd15a4e049e2_5f127bd9aa42523e9260124b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7"/>
            <a:ext cx="5832648" cy="475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ема: «Здоровая пища»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856984" cy="374441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pPr indent="-571500">
              <a:spcBef>
                <a:spcPts val="0"/>
              </a:spcBef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понятиями: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здоровая пища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полезные продукты, вредные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продукты;</a:t>
            </a:r>
          </a:p>
          <a:p>
            <a:pPr indent="-571500">
              <a:spcBef>
                <a:spcPts val="0"/>
              </a:spcBef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питания.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g2.freepng.ru/20180809/vkh/kisspng-fruits-and-veggies-vegetable-eating-food-gesundes-essen-clipart-5b6cc7155270d0.59785689153385550933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544615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onspekta.net/studopedianet/baza15/11527080755858.files/image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120679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9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420888"/>
            <a:ext cx="2714644" cy="2448272"/>
          </a:xfrm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ru-RU" dirty="0" smtClean="0"/>
              <a:t>Так  завтракает Оля. В пище, которую она ест, мало витаминов и много сахара. А это вредно для здоровья.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2420888"/>
            <a:ext cx="2928958" cy="3096344"/>
          </a:xfrm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ru-RU" dirty="0" smtClean="0"/>
              <a:t>Митя не хочет утром завтракать. Бутерброд и плюшку он съедает на перемене в школе. Отказываться от завтрака и питаться всухомятку тоже вредно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8012" b="36638"/>
          <a:stretch>
            <a:fillRect/>
          </a:stretch>
        </p:blipFill>
        <p:spPr bwMode="auto">
          <a:xfrm>
            <a:off x="357158" y="357166"/>
            <a:ext cx="2643643" cy="18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698" r="101" b="12585"/>
          <a:stretch>
            <a:fillRect/>
          </a:stretch>
        </p:blipFill>
        <p:spPr bwMode="auto">
          <a:xfrm>
            <a:off x="3214678" y="357165"/>
            <a:ext cx="2653466" cy="18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1549" t="30563" r="35302" b="1652"/>
          <a:stretch>
            <a:fillRect/>
          </a:stretch>
        </p:blipFill>
        <p:spPr bwMode="auto">
          <a:xfrm>
            <a:off x="6143636" y="357166"/>
            <a:ext cx="2714644" cy="18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143636" y="642918"/>
            <a:ext cx="1214446" cy="107157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6286480" y="2420888"/>
            <a:ext cx="2571800" cy="2880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завтракает Коля. Он ест кашу или творог, бутерброд с маслом, пьёт сок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  <p:bldP spid="4" grpId="1" build="p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завтракай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okdiario.com/img/bebes/2015/12/dieta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904655" cy="309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К. И. Чуковский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Робин Бобин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Барабек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Скушал сорок человек,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корову, и быка,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кривого мясника,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телегу, и дугу,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метлу, и кочергу,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Скушал церковь,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Скушал дом,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кузницу с кузнецом,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потом и говорит: </a:t>
            </a:r>
          </a:p>
          <a:p>
            <a:pPr mar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"У меня живот болит!"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9698" name="Picture 2" descr="Детское воре в литературе от классиков - В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49"/>
            <a:ext cx="3500462" cy="4451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завтракай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переедать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Питайся 5 раз в день, но понемногу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medaboutme.ru/upload/medialibrary/552/shutterstock_57762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040560" cy="309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так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говорят?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Завтрак съешь сам,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обедом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поделись с другом,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ужин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отдай врагу.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Моя семья - портал для мам, пап и детей. &quot; Страница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852936"/>
            <a:ext cx="583264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завтракай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переедать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Питайся 5 раз в день, но понемногу.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ешь тяжёлую пищу на ночь.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.mycdn.me/i?r=AzEPZsRbOZEKgBhR0XGMT1Rkopdin6gdfJKmB3rCj8zx_KaKTM5SRkZCeTgDn6uOy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464496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ens-physic.ru/images/2021/04/img_16193986242828-1-1024x5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7920880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олезная пища    +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944543"/>
              </p:ext>
            </p:extLst>
          </p:nvPr>
        </p:nvGraphicFramePr>
        <p:xfrm>
          <a:off x="457200" y="1600200"/>
          <a:ext cx="8229600" cy="4133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+  или  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+</a:t>
                      </a:r>
                      <a:r>
                        <a:rPr lang="ru-RU" baseline="0" dirty="0" smtClean="0"/>
                        <a:t>  или   - </a:t>
                      </a:r>
                      <a:endParaRPr lang="ru-RU" dirty="0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Чипсы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Капуста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Яблоки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Пепсикола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Майонез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«Сникерс»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Геркулес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Кефир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ru-RU" dirty="0" smtClean="0"/>
                        <a:t>Жирное мясо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 завтракай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переедать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Питайся 5 раз в день, но понемногу.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ешь тяжёлую пищу на ночь.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6.userapi.com/c855336/v855336087/231ee3/AQpZe2y2H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5400600" cy="246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Михалков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девочку Юлю, которая плохо кушала».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s://avatars.mds.yandex.net/get-zen_doc/1639101/pub_5ccfe773a8ac8300b34981b5_5ccfe803a8ac8300b34981bd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488831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Собери пословицы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Каждому нужен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Больному помогает врач,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щи хороши,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голодному калач.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ругой пищи не ищи.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бед и ужин.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bipbap.ru/wp-content/uploads/2017/12/bud-zdorov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5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Какие продукты питания  необходимы для роста и развития организма человека?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perspekt-moc.ru/moodle/pluginfile.php/18914/course/overviewfiles/000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7072"/>
            <a:ext cx="7632848" cy="414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8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500066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Гроздья крупные </a:t>
            </a:r>
            <a:r>
              <a:rPr lang="ru-RU" dirty="0" smtClean="0">
                <a:solidFill>
                  <a:schemeClr val="tx1"/>
                </a:solidFill>
              </a:rPr>
              <a:t>висят, как </a:t>
            </a:r>
            <a:r>
              <a:rPr lang="ru-RU" dirty="0">
                <a:solidFill>
                  <a:schemeClr val="tx1"/>
                </a:solidFill>
              </a:rPr>
              <a:t>янтарь они горят.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Сок из ягодок приятный: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Вкусный, сладкий, ароматный.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Этой ягоде я </a:t>
            </a:r>
            <a:r>
              <a:rPr lang="ru-RU" dirty="0" smtClean="0">
                <a:solidFill>
                  <a:schemeClr val="tx1"/>
                </a:solidFill>
              </a:rPr>
              <a:t>рад,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обожаю...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342902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Ну а это угадать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Очень даже просто: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Апельсин, ни дать, ни взять,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Только меньше ростом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1214446" cy="116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457203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Висит он на ветке и с яблоком схож,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1"/>
                </a:solidFill>
              </a:rPr>
              <a:t>Но красен, как рак, и, как бык, толстокож,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доверху полон рубиновых бус —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Прозрачных, и сочных, и сладких на вкус.</a:t>
            </a:r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1214446" cy="1167737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649addee332fab28e324c189d6e800a9-100-144&amp;n=21"/>
          <p:cNvPicPr>
            <a:picLocks noChangeAspect="1" noChangeArrowheads="1"/>
          </p:cNvPicPr>
          <p:nvPr/>
        </p:nvPicPr>
        <p:blipFill>
          <a:blip r:embed="rId3"/>
          <a:srcRect l="4464" t="15000" r="6249" b="9999"/>
          <a:stretch>
            <a:fillRect/>
          </a:stretch>
        </p:blipFill>
        <p:spPr bwMode="auto">
          <a:xfrm>
            <a:off x="285720" y="1071546"/>
            <a:ext cx="1143008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3429024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за фрукт на вкус хорош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на лампочку похож,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Бок зеленый солнцем греет,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Он желтеет и краснеет?</a:t>
            </a:r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1214446" cy="1167737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649addee332fab28e324c189d6e800a9-100-144&amp;n=21"/>
          <p:cNvPicPr>
            <a:picLocks noChangeAspect="1" noChangeArrowheads="1"/>
          </p:cNvPicPr>
          <p:nvPr/>
        </p:nvPicPr>
        <p:blipFill>
          <a:blip r:embed="rId3"/>
          <a:srcRect l="4464" t="15000" r="6249" b="9999"/>
          <a:stretch>
            <a:fillRect/>
          </a:stretch>
        </p:blipFill>
        <p:spPr bwMode="auto">
          <a:xfrm>
            <a:off x="285720" y="1071546"/>
            <a:ext cx="1143008" cy="857256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d2d049fa9a6623a44f8923148949c2e3-9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1045840" cy="85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1" cy="340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45784"/>
                <a:gridCol w="557157"/>
                <a:gridCol w="534412"/>
                <a:gridCol w="545784"/>
                <a:gridCol w="545784"/>
                <a:gridCol w="545784"/>
                <a:gridCol w="545784"/>
                <a:gridCol w="545784"/>
              </a:tblGrid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57224" y="5429264"/>
            <a:ext cx="407196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самый кислый фрукт на свете,</a:t>
            </a:r>
          </a:p>
          <a:p>
            <a:r>
              <a:rPr lang="ru-RU" dirty="0">
                <a:solidFill>
                  <a:schemeClr val="tx1"/>
                </a:solidFill>
              </a:rPr>
              <a:t>Но я полезен даже детям.</a:t>
            </a:r>
          </a:p>
          <a:p>
            <a:r>
              <a:rPr lang="ru-RU" dirty="0">
                <a:solidFill>
                  <a:schemeClr val="tx1"/>
                </a:solidFill>
              </a:rPr>
              <a:t>Из теплых стран вам шлю поклон!</a:t>
            </a:r>
          </a:p>
          <a:p>
            <a:r>
              <a:rPr lang="ru-RU" dirty="0">
                <a:solidFill>
                  <a:schemeClr val="tx1"/>
                </a:solidFill>
              </a:rPr>
              <a:t>Кто я? - Ваш желтый друг... </a:t>
            </a:r>
          </a:p>
        </p:txBody>
      </p:sp>
      <p:pic>
        <p:nvPicPr>
          <p:cNvPr id="3074" name="Picture 2" descr="http://im0-tub-ru.yandex.net/i?id=443bd88cdc490012514f31aad1579d76-9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1214446" cy="1167737"/>
          </a:xfrm>
          <a:prstGeom prst="rect">
            <a:avLst/>
          </a:prstGeom>
          <a:noFill/>
        </p:spPr>
      </p:pic>
      <p:pic>
        <p:nvPicPr>
          <p:cNvPr id="18434" name="Picture 2" descr="http://im2-tub-ru.yandex.net/i?id=649addee332fab28e324c189d6e800a9-100-144&amp;n=21"/>
          <p:cNvPicPr>
            <a:picLocks noChangeAspect="1" noChangeArrowheads="1"/>
          </p:cNvPicPr>
          <p:nvPr/>
        </p:nvPicPr>
        <p:blipFill>
          <a:blip r:embed="rId3"/>
          <a:srcRect l="4464" t="15000" r="6249" b="9999"/>
          <a:stretch>
            <a:fillRect/>
          </a:stretch>
        </p:blipFill>
        <p:spPr bwMode="auto">
          <a:xfrm>
            <a:off x="285720" y="1071546"/>
            <a:ext cx="1143008" cy="857256"/>
          </a:xfrm>
          <a:prstGeom prst="rect">
            <a:avLst/>
          </a:prstGeom>
          <a:noFill/>
        </p:spPr>
      </p:pic>
      <p:pic>
        <p:nvPicPr>
          <p:cNvPr id="20482" name="Picture 2" descr="http://im0-tub-ru.yandex.net/i?id=d2d049fa9a6623a44f8923148949c2e3-90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1045840" cy="857246"/>
          </a:xfrm>
          <a:prstGeom prst="rect">
            <a:avLst/>
          </a:prstGeom>
          <a:noFill/>
        </p:spPr>
      </p:pic>
      <p:pic>
        <p:nvPicPr>
          <p:cNvPr id="21506" name="Picture 2" descr="http://im1-tub-ru.yandex.net/i?id=33db1d4cd3c2f0fdb6fbb6e4d78b7ae1-51-144&amp;n=21"/>
          <p:cNvPicPr>
            <a:picLocks noChangeAspect="1" noChangeArrowheads="1"/>
          </p:cNvPicPr>
          <p:nvPr/>
        </p:nvPicPr>
        <p:blipFill>
          <a:blip r:embed="rId5"/>
          <a:srcRect l="23886" t="5000" r="23566" b="9999"/>
          <a:stretch>
            <a:fillRect/>
          </a:stretch>
        </p:blipFill>
        <p:spPr bwMode="auto">
          <a:xfrm>
            <a:off x="500034" y="2500306"/>
            <a:ext cx="571504" cy="88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858</Words>
  <Application>Microsoft Office PowerPoint</Application>
  <PresentationFormat>Экран (4:3)</PresentationFormat>
  <Paragraphs>452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  Тема: «Здоровая пища»  </vt:lpstr>
      <vt:lpstr>  С. Михалков  « Про девочку Юлю, которая плохо кушала». </vt:lpstr>
      <vt:lpstr>  Какие продукты питания  необходимы для роста и развития организма человека?</vt:lpstr>
      <vt:lpstr>Кроссворд </vt:lpstr>
      <vt:lpstr>Кроссворд </vt:lpstr>
      <vt:lpstr>Кроссворд </vt:lpstr>
      <vt:lpstr>Кроссворд </vt:lpstr>
      <vt:lpstr>Кроссворд </vt:lpstr>
      <vt:lpstr>Кроссворд </vt:lpstr>
      <vt:lpstr>Кроссворд </vt:lpstr>
      <vt:lpstr>Кроссворд </vt:lpstr>
      <vt:lpstr>Кроссворд </vt:lpstr>
      <vt:lpstr>                       Казимир Функ</vt:lpstr>
      <vt:lpstr>Презентация PowerPoint</vt:lpstr>
      <vt:lpstr>Презентация PowerPoint</vt:lpstr>
      <vt:lpstr>Презентация PowerPoint</vt:lpstr>
      <vt:lpstr>Презентация PowerPoint</vt:lpstr>
      <vt:lpstr>Вредные продукты</vt:lpstr>
      <vt:lpstr>Правила здорового питания</vt:lpstr>
      <vt:lpstr>Презентация PowerPoint</vt:lpstr>
      <vt:lpstr>Правила здорового питания</vt:lpstr>
      <vt:lpstr>К. И. Чуковский</vt:lpstr>
      <vt:lpstr>Правила здорового питания</vt:lpstr>
      <vt:lpstr>Почему так говорят?</vt:lpstr>
      <vt:lpstr>Правила здорового питания</vt:lpstr>
      <vt:lpstr>Презентация PowerPoint</vt:lpstr>
      <vt:lpstr>Полезная пища    +</vt:lpstr>
      <vt:lpstr>Правила здорового питания</vt:lpstr>
      <vt:lpstr>Собери пословицы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пища</dc:title>
  <dc:creator>1</dc:creator>
  <cp:lastModifiedBy>User</cp:lastModifiedBy>
  <cp:revision>65</cp:revision>
  <dcterms:created xsi:type="dcterms:W3CDTF">2015-03-22T15:49:13Z</dcterms:created>
  <dcterms:modified xsi:type="dcterms:W3CDTF">2022-03-31T20:59:21Z</dcterms:modified>
</cp:coreProperties>
</file>